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Inter" panose="020B0604020202020204" charset="0"/>
      <p:bold r:id="rId42"/>
      <p:boldItalic r:id="rId43"/>
    </p:embeddedFont>
    <p:embeddedFont>
      <p:font typeface="Inter SemiBold" panose="020B0604020202020204" charset="0"/>
      <p:regular r:id="rId44"/>
      <p:bold r:id="rId45"/>
      <p:italic r:id="rId46"/>
      <p:boldItalic r:id="rId47"/>
    </p:embeddedFont>
    <p:embeddedFont>
      <p:font typeface="Nunito" panose="020B0604020202020204" charset="0"/>
      <p:regular r:id="rId48"/>
      <p:bold r:id="rId49"/>
      <p:italic r:id="rId50"/>
      <p:boldItalic r:id="rId51"/>
    </p:embeddedFont>
    <p:embeddedFont>
      <p:font typeface="Inter ExtraBold" panose="020B0604020202020204" charset="0"/>
      <p:bold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37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jfu1GuTgrQMBQQdmJsW8R3ca0D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>
        <p:guide orient="horz" pos="73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80" cy="400896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‹N›</a:t>
            </a:fld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09b952530e_9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09b952530e_9_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g409b952530e_9_7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09b93ab6fe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09b93ab6fe_0_7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g409b93ab6fe_0_71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09b93ab6fe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09b93ab6fe_0_7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g409b93ab6fe_0_79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200" b="0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7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1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09b93ab6fe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09b93ab6fe_0_21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409b93ab6fe_0_211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a74ba74b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a74ba74bb_0_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fa74ba74bb_0_1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12bd40dc52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12bd40dc52_0_17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412bd40dc52_0_174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412bd40dc52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412bd40dc52_0_16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412bd40dc52_0_168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412bd40dc52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412bd40dc52_0_16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412bd40dc52_0_162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5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0" name="Google Shape;27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6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1200" b="0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409b93ab6fe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409b93ab6fe_0_10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g409b93ab6fe_0_103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09b93ab6fe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409b93ab6fe_0_11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409b93ab6fe_0_112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409b93ab6fe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409b93ab6fe_0_12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g409b93ab6fe_0_121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412ba1ee9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412ba1ee9ea_0_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g412ba1ee9ea_0_0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9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200" b="0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3" name="Google Shape;35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0:notes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sz="1200" b="0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412bd40dc5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412bd40dc52_0_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g412bd40dc52_0_9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412ba25d6f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0" name="Google Shape;390;g412ba25d6f8_0_7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g412ba25d6f8_0_72:notes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2808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g412ba25d6f8_0_72:notes"/>
          <p:cNvSpPr txBox="1">
            <a:spLocks noGrp="1"/>
          </p:cNvSpPr>
          <p:nvPr>
            <p:ph type="dt" idx="10"/>
          </p:nvPr>
        </p:nvSpPr>
        <p:spPr>
          <a:xfrm>
            <a:off x="4278960" y="0"/>
            <a:ext cx="32808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g412ba25d6f8_0_72:notes"/>
          <p:cNvSpPr txBox="1">
            <a:spLocks noGrp="1"/>
          </p:cNvSpPr>
          <p:nvPr>
            <p:ph type="ftr" idx="11"/>
          </p:nvPr>
        </p:nvSpPr>
        <p:spPr>
          <a:xfrm>
            <a:off x="0" y="10157400"/>
            <a:ext cx="32808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g412ba25d6f8_0_72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409b952530e_9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409b952530e_9_1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g409b952530e_9_18:notes"/>
          <p:cNvSpPr txBox="1">
            <a:spLocks noGrp="1"/>
          </p:cNvSpPr>
          <p:nvPr>
            <p:ph type="sldNum" idx="12"/>
          </p:nvPr>
        </p:nvSpPr>
        <p:spPr>
          <a:xfrm>
            <a:off x="4278960" y="10157400"/>
            <a:ext cx="3280800" cy="53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35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2"/>
          <p:cNvSpPr txBox="1">
            <a:spLocks noGrp="1"/>
          </p:cNvSpPr>
          <p:nvPr>
            <p:ph type="subTitle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3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4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4"/>
          <p:cNvSpPr txBox="1">
            <a:spLocks noGrp="1"/>
          </p:cNvSpPr>
          <p:nvPr>
            <p:ph type="body" idx="2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5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6"/>
          <p:cNvSpPr txBox="1">
            <a:spLocks noGrp="1"/>
          </p:cNvSpPr>
          <p:nvPr>
            <p:ph type="subTitle" idx="1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7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7"/>
          <p:cNvSpPr txBox="1">
            <a:spLocks noGrp="1"/>
          </p:cNvSpPr>
          <p:nvPr>
            <p:ph type="body" idx="2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body" idx="3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8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8"/>
          <p:cNvSpPr txBox="1">
            <a:spLocks noGrp="1"/>
          </p:cNvSpPr>
          <p:nvPr>
            <p:ph type="body" idx="2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38"/>
          <p:cNvSpPr txBox="1">
            <a:spLocks noGrp="1"/>
          </p:cNvSpPr>
          <p:nvPr>
            <p:ph type="body" idx="3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9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body" idx="2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body" idx="3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body" idx="2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body" idx="2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body" idx="3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1"/>
          <p:cNvSpPr txBox="1">
            <a:spLocks noGrp="1"/>
          </p:cNvSpPr>
          <p:nvPr>
            <p:ph type="body" idx="4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body" idx="2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body" idx="3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body" idx="4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42"/>
          <p:cNvSpPr txBox="1">
            <a:spLocks noGrp="1"/>
          </p:cNvSpPr>
          <p:nvPr>
            <p:ph type="body" idx="5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42"/>
          <p:cNvSpPr txBox="1">
            <a:spLocks noGrp="1"/>
          </p:cNvSpPr>
          <p:nvPr>
            <p:ph type="body" idx="6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0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hyperlink" Target="about:blan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about:blank" TargetMode="External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7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about:blank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21.jpg"/><Relationship Id="rId4" Type="http://schemas.openxmlformats.org/officeDocument/2006/relationships/image" Target="../media/image17.jpg"/><Relationship Id="rId9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1.jpg"/><Relationship Id="rId10" Type="http://schemas.openxmlformats.org/officeDocument/2006/relationships/image" Target="../media/image34.png"/><Relationship Id="rId4" Type="http://schemas.openxmlformats.org/officeDocument/2006/relationships/image" Target="../media/image30.jpg"/><Relationship Id="rId9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Relationship Id="rId9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7.jp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sicob.org/?__cft__%5b0%5d=AZWjOM2B-37CTc5kobxAyV9uWzt9HLv6Xp7CQh88mvhnCz5NzQeJ-ZQhsyPid2fcVw6XvqaQPaut6Njhxe0Sw1Tpss4mpwvs6nMpzCpCkn3wgl6rRdJaUD7C5n8098WcRCPgpzJwksGgY52O56H6eTV9kboDvYVfbV5M6BbgwmqKv3cilG_5Mg3V98MBJvpfNGQ&amp;__tn__=kK-R" TargetMode="Externa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409b952530e_9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75" y="0"/>
            <a:ext cx="49162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409b952530e_9_7"/>
          <p:cNvSpPr txBox="1"/>
          <p:nvPr/>
        </p:nvSpPr>
        <p:spPr>
          <a:xfrm>
            <a:off x="5472325" y="1736750"/>
            <a:ext cx="34992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2400" b="1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DALLA PRESA IN CARICO ALLA DIMISSIONE :</a:t>
            </a:r>
            <a:endParaRPr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2400" b="1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LA SALA OPERATORIA NEL PERCORSO DEL PAZIENTE BARIATRICO</a:t>
            </a:r>
            <a:r>
              <a:rPr lang="it-IT" sz="24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70" name="Google Shape;70;g409b952530e_9_7"/>
          <p:cNvSpPr txBox="1"/>
          <p:nvPr/>
        </p:nvSpPr>
        <p:spPr>
          <a:xfrm>
            <a:off x="6923750" y="2026075"/>
            <a:ext cx="15600" cy="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71" name="Google Shape;71;g409b952530e_9_7"/>
          <p:cNvSpPr txBox="1"/>
          <p:nvPr/>
        </p:nvSpPr>
        <p:spPr>
          <a:xfrm>
            <a:off x="5680075" y="5141750"/>
            <a:ext cx="3499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72" name="Google Shape;72;g409b952530e_9_7"/>
          <p:cNvSpPr txBox="1"/>
          <p:nvPr/>
        </p:nvSpPr>
        <p:spPr>
          <a:xfrm>
            <a:off x="5120650" y="4807625"/>
            <a:ext cx="3939000" cy="11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15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Dott.ssa  F. Allegro </a:t>
            </a:r>
            <a:endParaRPr sz="15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15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Coordinatrice  Infermieristica DIDAS Chirurgico</a:t>
            </a:r>
            <a:endParaRPr sz="13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15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 Blocco Operatorio  PO1B «Tropea»</a:t>
            </a:r>
            <a:r>
              <a:rPr lang="it-IT" sz="16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8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3"/>
          <p:cNvGrpSpPr/>
          <p:nvPr/>
        </p:nvGrpSpPr>
        <p:grpSpPr>
          <a:xfrm>
            <a:off x="571500" y="571500"/>
            <a:ext cx="8001000" cy="762000"/>
            <a:chOff x="571500" y="571500"/>
            <a:chExt cx="8001000" cy="762000"/>
          </a:xfrm>
        </p:grpSpPr>
        <p:sp>
          <p:nvSpPr>
            <p:cNvPr id="78" name="Google Shape;78;p3"/>
            <p:cNvSpPr/>
            <p:nvPr/>
          </p:nvSpPr>
          <p:spPr>
            <a:xfrm>
              <a:off x="571500" y="571500"/>
              <a:ext cx="80010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 txBox="1"/>
            <p:nvPr/>
          </p:nvSpPr>
          <p:spPr>
            <a:xfrm>
              <a:off x="571500" y="571500"/>
              <a:ext cx="8001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3600" b="0">
                  <a:solidFill>
                    <a:srgbClr val="1E293B"/>
                  </a:solidFill>
                  <a:latin typeface="Calibri"/>
                  <a:ea typeface="Calibri"/>
                  <a:cs typeface="Calibri"/>
                  <a:sym typeface="Calibri"/>
                </a:rPr>
                <a:t>Il paziente bariatrico oggi</a:t>
              </a:r>
              <a:endParaRPr sz="3600" b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" name="Google Shape;80;p3"/>
          <p:cNvGrpSpPr/>
          <p:nvPr/>
        </p:nvGrpSpPr>
        <p:grpSpPr>
          <a:xfrm>
            <a:off x="571500" y="1619250"/>
            <a:ext cx="3810000" cy="4381500"/>
            <a:chOff x="571500" y="1619250"/>
            <a:chExt cx="3810000" cy="4381500"/>
          </a:xfrm>
        </p:grpSpPr>
        <p:sp>
          <p:nvSpPr>
            <p:cNvPr id="81" name="Google Shape;81;p3"/>
            <p:cNvSpPr/>
            <p:nvPr/>
          </p:nvSpPr>
          <p:spPr>
            <a:xfrm>
              <a:off x="571500" y="1619250"/>
              <a:ext cx="3810000" cy="43815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 txBox="1"/>
            <p:nvPr/>
          </p:nvSpPr>
          <p:spPr>
            <a:xfrm>
              <a:off x="904875" y="1905000"/>
              <a:ext cx="3143400" cy="3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2A438E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it-IT" sz="1800" b="1" dirty="0">
                  <a:solidFill>
                    <a:srgbClr val="64748B"/>
                  </a:solidFill>
                  <a:latin typeface="Calibri"/>
                  <a:ea typeface="Calibri"/>
                  <a:cs typeface="Calibri"/>
                  <a:sym typeface="Calibri"/>
                </a:rPr>
                <a:t>Volume Interventi</a:t>
              </a:r>
              <a:endParaRPr sz="1800" b="1" dirty="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it-IT" sz="5600" b="0" dirty="0">
                  <a:solidFill>
                    <a:srgbClr val="2A438E"/>
                  </a:solidFill>
                  <a:latin typeface="Calibri"/>
                  <a:ea typeface="Calibri"/>
                  <a:cs typeface="Calibri"/>
                  <a:sym typeface="Calibri"/>
                </a:rPr>
                <a:t>&gt;26.000</a:t>
              </a:r>
              <a:endParaRPr sz="5600" b="0" dirty="0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it-IT" sz="1600" b="0" dirty="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rPr>
                <a:t>Procedure annue eseguite sul territorio nazionale, </a:t>
              </a:r>
              <a:r>
                <a:rPr lang="it-IT" sz="1600" dirty="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rPr>
                <a:t>si registra </a:t>
              </a:r>
              <a:r>
                <a:rPr lang="it-IT" sz="1600" b="0" dirty="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rPr>
                <a:t> un trend in crescita costante.</a:t>
              </a:r>
              <a:endParaRPr sz="1600" b="0" dirty="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" name="Google Shape;83;p3"/>
          <p:cNvGrpSpPr/>
          <p:nvPr/>
        </p:nvGrpSpPr>
        <p:grpSpPr>
          <a:xfrm>
            <a:off x="4667250" y="1619250"/>
            <a:ext cx="3905400" cy="4381500"/>
            <a:chOff x="4667250" y="1619250"/>
            <a:chExt cx="3905400" cy="4381500"/>
          </a:xfrm>
        </p:grpSpPr>
        <p:sp>
          <p:nvSpPr>
            <p:cNvPr id="84" name="Google Shape;84;p3"/>
            <p:cNvSpPr/>
            <p:nvPr/>
          </p:nvSpPr>
          <p:spPr>
            <a:xfrm>
              <a:off x="4667250" y="1619250"/>
              <a:ext cx="3905400" cy="4381500"/>
            </a:xfrm>
            <a:prstGeom prst="roundRect">
              <a:avLst>
                <a:gd name="adj" fmla="val 3902"/>
              </a:avLst>
            </a:prstGeom>
            <a:solidFill>
              <a:srgbClr val="2A438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 txBox="1"/>
            <p:nvPr/>
          </p:nvSpPr>
          <p:spPr>
            <a:xfrm>
              <a:off x="5000625" y="1905000"/>
              <a:ext cx="3238500" cy="3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4800" dirty="0" smtClean="0">
                  <a:solidFill>
                    <a:srgbClr val="B6DDE7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‘’</a:t>
              </a:r>
              <a:endParaRPr sz="4800" dirty="0">
                <a:solidFill>
                  <a:srgbClr val="B6DDE7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it-IT" sz="1800" b="0" i="1" dirty="0">
                  <a:solidFill>
                    <a:srgbClr val="F1F5F9"/>
                  </a:solidFill>
                  <a:latin typeface="Calibri"/>
                  <a:ea typeface="Calibri"/>
                  <a:cs typeface="Calibri"/>
                  <a:sym typeface="Calibri"/>
                </a:rPr>
                <a:t>«In Italia gli interventi di chirurgia bariatrica per la cura dell'obesità grave sono in costante crescita, superando quota 26.000 procedure all'anno»</a:t>
              </a:r>
              <a:endParaRPr sz="1800" b="0" i="1" dirty="0">
                <a:solidFill>
                  <a:srgbClr val="F1F5F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3000"/>
                </a:spcBef>
                <a:spcAft>
                  <a:spcPts val="0"/>
                </a:spcAft>
                <a:buNone/>
              </a:pPr>
              <a:r>
                <a:rPr lang="it-IT" sz="1300" b="1" dirty="0">
                  <a:solidFill>
                    <a:srgbClr val="B6DDE7"/>
                  </a:solidFill>
                  <a:latin typeface="Calibri"/>
                  <a:ea typeface="Calibri"/>
                  <a:cs typeface="Calibri"/>
                  <a:sym typeface="Calibri"/>
                </a:rPr>
                <a:t>INDAGINE SICOB 2024</a:t>
              </a:r>
              <a:endParaRPr sz="1300" b="1" dirty="0">
                <a:solidFill>
                  <a:srgbClr val="B6DDE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09b93ab6fe_0_7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300" cy="60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it-IT">
                <a:solidFill>
                  <a:schemeClr val="accent1"/>
                </a:solidFill>
              </a:rPr>
              <a:t>Il paziente bariatrico oggi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92" name="Google Shape;92;g409b93ab6fe_0_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36680"/>
            <a:ext cx="8839200" cy="5212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09b93ab6fe_0_79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300" cy="60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>
                <a:solidFill>
                  <a:schemeClr val="accent1"/>
                </a:solidFill>
              </a:rPr>
              <a:t>Il paziente bariatrico oggi</a:t>
            </a:r>
            <a:endParaRPr/>
          </a:p>
        </p:txBody>
      </p:sp>
      <p:sp>
        <p:nvSpPr>
          <p:cNvPr id="99" name="Google Shape;99;g409b93ab6fe_0_79"/>
          <p:cNvSpPr txBox="1">
            <a:spLocks noGrp="1"/>
          </p:cNvSpPr>
          <p:nvPr>
            <p:ph type="subTitle" idx="1"/>
          </p:nvPr>
        </p:nvSpPr>
        <p:spPr>
          <a:xfrm>
            <a:off x="457200" y="1600200"/>
            <a:ext cx="8229300" cy="58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400" b="1">
                <a:solidFill>
                  <a:schemeClr val="accent1"/>
                </a:solidFill>
              </a:rPr>
              <a:t>Necessità di percorsi strutturati e standardizzati </a:t>
            </a:r>
            <a:r>
              <a:rPr lang="it-IT" sz="1800"/>
              <a:t>(ERAS/ERABS)</a:t>
            </a:r>
            <a:endParaRPr/>
          </a:p>
        </p:txBody>
      </p:sp>
      <p:pic>
        <p:nvPicPr>
          <p:cNvPr id="100" name="Google Shape;100;g409b93ab6fe_0_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40500"/>
            <a:ext cx="2879726" cy="456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409b93ab6fe_0_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7025" y="2280725"/>
            <a:ext cx="3217700" cy="405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409b93ab6fe_0_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4525" y="2452250"/>
            <a:ext cx="2460101" cy="388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I GO MILS </a:t>
            </a:r>
            <a:endParaRPr sz="3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Scuola Italiana Di Chirurgia  Mini-Invasiva del Fegato 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13.14.15 Dicembre  </a:t>
            </a:r>
            <a:r>
              <a:rPr lang="it-IT" sz="1800" b="0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2021 Padova 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6880" y="1785960"/>
            <a:ext cx="5936760" cy="488124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4"/>
          <p:cNvSpPr/>
          <p:nvPr/>
        </p:nvSpPr>
        <p:spPr>
          <a:xfrm>
            <a:off x="2295000" y="501840"/>
            <a:ext cx="4553280" cy="33372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43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PERCORSO STANDARD PIASTRA OPERATORIA</a:t>
            </a:r>
            <a:endParaRPr sz="1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840" y="1143000"/>
            <a:ext cx="8643600" cy="5143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3280" y="1954080"/>
            <a:ext cx="6298920" cy="2806200"/>
          </a:xfrm>
          <a:prstGeom prst="rect">
            <a:avLst/>
          </a:prstGeom>
          <a:noFill/>
          <a:ln w="284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/>
          <p:nvPr/>
        </p:nvSpPr>
        <p:spPr>
          <a:xfrm>
            <a:off x="1319040" y="3182760"/>
            <a:ext cx="239292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S1-c	</a:t>
            </a:r>
            <a:r>
              <a:rPr lang="it-IT" sz="18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Chiamata paziente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1360" y="3711240"/>
            <a:ext cx="274320" cy="26676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6"/>
          <p:cNvSpPr/>
          <p:nvPr/>
        </p:nvSpPr>
        <p:spPr>
          <a:xfrm>
            <a:off x="2573280" y="3741480"/>
            <a:ext cx="2823840" cy="30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VERIFICA </a:t>
            </a:r>
            <a:r>
              <a:rPr lang="it-IT" sz="1400" b="1" u="sng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PRE OPERATORIA </a:t>
            </a:r>
            <a:r>
              <a:rPr lang="it-IT" sz="14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REPARTI</a:t>
            </a:r>
            <a:endParaRPr sz="14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2240" y="2982960"/>
            <a:ext cx="575640" cy="67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60" y="0"/>
            <a:ext cx="9143640" cy="1504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60" y="1504800"/>
            <a:ext cx="9143640" cy="5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4680" y="2066760"/>
            <a:ext cx="9143640" cy="538560"/>
          </a:xfrm>
          <a:prstGeom prst="rect">
            <a:avLst/>
          </a:prstGeom>
          <a:noFill/>
          <a:ln w="284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0" name="Google Shape;130;p6"/>
          <p:cNvSpPr txBox="1"/>
          <p:nvPr/>
        </p:nvSpPr>
        <p:spPr>
          <a:xfrm>
            <a:off x="1450924" y="4239000"/>
            <a:ext cx="56184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1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Valutazione del peso, comorbilità, bisogni specifici</a:t>
            </a:r>
            <a:endParaRPr sz="24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2A438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1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Informazioni e rassicurazione del paziente sul percorso in sala operatoria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" name="Google Shape;13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160" y="1268640"/>
            <a:ext cx="8491320" cy="47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7"/>
          <p:cNvSpPr/>
          <p:nvPr/>
        </p:nvSpPr>
        <p:spPr>
          <a:xfrm>
            <a:off x="2295000" y="501840"/>
            <a:ext cx="4553280" cy="33372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43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PERCORSO STANDARD PIASTRA OPERATORIA P01A</a:t>
            </a:r>
            <a:endParaRPr sz="1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1979640" y="1628640"/>
            <a:ext cx="1511640" cy="1439640"/>
          </a:xfrm>
          <a:prstGeom prst="rect">
            <a:avLst/>
          </a:prstGeom>
          <a:noFill/>
          <a:ln w="3815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" name="Google Shape;14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4120" y="1847160"/>
            <a:ext cx="6395400" cy="3132000"/>
          </a:xfrm>
          <a:prstGeom prst="rect">
            <a:avLst/>
          </a:prstGeom>
          <a:noFill/>
          <a:ln w="284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3640" cy="165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1656720"/>
            <a:ext cx="9143640" cy="665640"/>
          </a:xfrm>
          <a:prstGeom prst="rect">
            <a:avLst/>
          </a:prstGeom>
          <a:noFill/>
          <a:ln w="28425" cap="flat" cmpd="sng">
            <a:solidFill>
              <a:srgbClr val="4F612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6" name="Google Shape;156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1640" y="2617920"/>
            <a:ext cx="604080" cy="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9"/>
          <p:cNvSpPr/>
          <p:nvPr/>
        </p:nvSpPr>
        <p:spPr>
          <a:xfrm>
            <a:off x="1318680" y="2822760"/>
            <a:ext cx="436176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S2-a	</a:t>
            </a:r>
            <a:r>
              <a:rPr lang="it-IT" sz="1800" b="1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Ingresso paziente nel blocco operatorio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64960" y="3323880"/>
            <a:ext cx="274320" cy="26676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9"/>
          <p:cNvSpPr/>
          <p:nvPr/>
        </p:nvSpPr>
        <p:spPr>
          <a:xfrm>
            <a:off x="2402640" y="3354120"/>
            <a:ext cx="3960720" cy="30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u="sng" strike="noStrike">
                <a:solidFill>
                  <a:srgbClr val="000080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CHECKLIST</a:t>
            </a:r>
            <a:r>
              <a:rPr lang="it-IT" sz="1400" b="1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 PER LA SICUREZZA IN SALA OPERATORIA</a:t>
            </a:r>
            <a:endParaRPr sz="14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"/>
          <p:cNvSpPr txBox="1"/>
          <p:nvPr/>
        </p:nvSpPr>
        <p:spPr>
          <a:xfrm>
            <a:off x="1318675" y="4062250"/>
            <a:ext cx="61761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Protezione della privacy e rispetto della dignità del paziente</a:t>
            </a:r>
            <a:r>
              <a:rPr lang="it-IT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6" name="Google Shape;16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3640" cy="1656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79175" y="4787273"/>
            <a:ext cx="274325" cy="36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0"/>
          <p:cNvSpPr/>
          <p:nvPr/>
        </p:nvSpPr>
        <p:spPr>
          <a:xfrm>
            <a:off x="1985247" y="4524135"/>
            <a:ext cx="51735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 b="1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PROCEDURA PER LA SICUREZZA DEL PAZIENTE IN SALA OPERATORIA</a:t>
            </a:r>
            <a:endParaRPr sz="2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649525" y="5520946"/>
            <a:ext cx="274325" cy="36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0"/>
          <p:cNvSpPr/>
          <p:nvPr/>
        </p:nvSpPr>
        <p:spPr>
          <a:xfrm>
            <a:off x="2258535" y="5520960"/>
            <a:ext cx="39606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CHECKLIST </a:t>
            </a:r>
            <a:r>
              <a:rPr lang="it-IT" sz="2000" b="1" u="sng" strike="noStrike">
                <a:solidFill>
                  <a:srgbClr val="00008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PER</a:t>
            </a:r>
            <a:r>
              <a:rPr lang="it-IT" sz="2000" b="1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 LA SICUREZZA IN SALA OPERATORIA</a:t>
            </a: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1640" y="3818520"/>
            <a:ext cx="604080" cy="7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2269080"/>
            <a:ext cx="9143640" cy="681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1656720"/>
            <a:ext cx="9143640" cy="66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640" y="2961000"/>
            <a:ext cx="9153360" cy="515160"/>
          </a:xfrm>
          <a:prstGeom prst="rect">
            <a:avLst/>
          </a:prstGeom>
          <a:noFill/>
          <a:ln w="28425" cap="flat" cmpd="sng">
            <a:solidFill>
              <a:srgbClr val="4F6128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2" name="Google Shape;18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160" y="1268640"/>
            <a:ext cx="8491320" cy="47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1"/>
          <p:cNvSpPr/>
          <p:nvPr/>
        </p:nvSpPr>
        <p:spPr>
          <a:xfrm>
            <a:off x="2295000" y="501840"/>
            <a:ext cx="4553280" cy="33372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43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PERCORSO STANDARD PIASTRA OPERATORIA P01A</a:t>
            </a:r>
            <a:endParaRPr sz="1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3348000" y="1628640"/>
            <a:ext cx="1511640" cy="3240000"/>
          </a:xfrm>
          <a:prstGeom prst="rect">
            <a:avLst/>
          </a:prstGeom>
          <a:noFill/>
          <a:ln w="381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" name="Google Shape;19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98720" y="228600"/>
            <a:ext cx="5146560" cy="6369840"/>
          </a:xfrm>
          <a:prstGeom prst="rect">
            <a:avLst/>
          </a:prstGeom>
          <a:noFill/>
          <a:ln w="284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"/>
          <p:cNvSpPr/>
          <p:nvPr/>
        </p:nvSpPr>
        <p:spPr>
          <a:xfrm>
            <a:off x="214200" y="-42876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8" name="Google Shape;19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6840" y="76212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00" y="0"/>
            <a:ext cx="9143640" cy="17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40" y="1753920"/>
            <a:ext cx="9143640" cy="339480"/>
          </a:xfrm>
          <a:prstGeom prst="rect">
            <a:avLst/>
          </a:prstGeom>
          <a:noFill/>
          <a:ln w="284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1" name="Google Shape;201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8480" y="2343600"/>
            <a:ext cx="604080" cy="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3"/>
          <p:cNvSpPr/>
          <p:nvPr/>
        </p:nvSpPr>
        <p:spPr>
          <a:xfrm>
            <a:off x="1331640" y="2559960"/>
            <a:ext cx="4128600" cy="3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S3-a	</a:t>
            </a:r>
            <a:r>
              <a:rPr lang="it-IT" sz="1800" b="1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Procedure   Chirurgia Bariatrica 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409b93ab6fe_0_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150" y="403750"/>
            <a:ext cx="4178850" cy="645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409b93ab6fe_0_2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0400" y="322050"/>
            <a:ext cx="4221200" cy="615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3fa74ba74bb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235575" cy="655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fa74ba74bb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0375" y="152400"/>
            <a:ext cx="4451225" cy="622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2" name="Google Shape;2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8840" y="400768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3640" cy="165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397240"/>
            <a:ext cx="9143640" cy="342720"/>
          </a:xfrm>
          <a:prstGeom prst="rect">
            <a:avLst/>
          </a:prstGeom>
          <a:noFill/>
          <a:ln w="284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5" name="Google Shape;225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400" y="2930760"/>
            <a:ext cx="604080" cy="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4"/>
          <p:cNvSpPr/>
          <p:nvPr/>
        </p:nvSpPr>
        <p:spPr>
          <a:xfrm>
            <a:off x="1325520" y="3147480"/>
            <a:ext cx="448524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strike="noStrik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S4-c	</a:t>
            </a:r>
            <a:r>
              <a:rPr lang="it-IT" sz="1800" b="1" strike="noStrik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Preparazione e posizionamento paziente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57120" y="3652560"/>
            <a:ext cx="274320" cy="266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2026080"/>
            <a:ext cx="9143640" cy="342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1080" y="1673280"/>
            <a:ext cx="9143640" cy="34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2780" y="3803046"/>
            <a:ext cx="3215919" cy="6096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412bd40dc52_0_174"/>
          <p:cNvSpPr txBox="1">
            <a:spLocks noGrp="1"/>
          </p:cNvSpPr>
          <p:nvPr>
            <p:ph type="subTitle" idx="1"/>
          </p:nvPr>
        </p:nvSpPr>
        <p:spPr>
          <a:xfrm>
            <a:off x="457200" y="274680"/>
            <a:ext cx="8229300" cy="387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>
                <a:solidFill>
                  <a:srgbClr val="990000"/>
                </a:solidFill>
              </a:rPr>
              <a:t>POSIZIONAMENTO PAZIENTE BARIATRICO</a:t>
            </a:r>
            <a:endParaRPr/>
          </a:p>
        </p:txBody>
      </p:sp>
      <p:pic>
        <p:nvPicPr>
          <p:cNvPr id="237" name="Google Shape;237;g412bd40dc52_0_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4980"/>
            <a:ext cx="7734300" cy="578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412bd40dc52_0_168"/>
          <p:cNvSpPr txBox="1">
            <a:spLocks noGrp="1"/>
          </p:cNvSpPr>
          <p:nvPr>
            <p:ph type="subTitle" idx="1"/>
          </p:nvPr>
        </p:nvSpPr>
        <p:spPr>
          <a:xfrm>
            <a:off x="457350" y="274680"/>
            <a:ext cx="8229300" cy="387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>
                <a:solidFill>
                  <a:srgbClr val="990000"/>
                </a:solidFill>
              </a:rPr>
              <a:t>POSIZIONAMENTO PAZIENTE BARIATRICO </a:t>
            </a:r>
            <a:endParaRPr/>
          </a:p>
        </p:txBody>
      </p:sp>
      <p:pic>
        <p:nvPicPr>
          <p:cNvPr id="244" name="Google Shape;244;g412bd40dc52_0_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4980"/>
            <a:ext cx="8162032" cy="5890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12bd40dc52_0_162"/>
          <p:cNvSpPr txBox="1">
            <a:spLocks noGrp="1"/>
          </p:cNvSpPr>
          <p:nvPr>
            <p:ph type="subTitle" idx="1"/>
          </p:nvPr>
        </p:nvSpPr>
        <p:spPr>
          <a:xfrm>
            <a:off x="457200" y="274680"/>
            <a:ext cx="8229300" cy="387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>
                <a:solidFill>
                  <a:srgbClr val="990000"/>
                </a:solidFill>
              </a:rPr>
              <a:t>POSIZIONAMENTO PAZIENTE BARIATRICO </a:t>
            </a:r>
            <a:endParaRPr>
              <a:solidFill>
                <a:srgbClr val="990000"/>
              </a:solidFill>
            </a:endParaRPr>
          </a:p>
        </p:txBody>
      </p:sp>
      <p:pic>
        <p:nvPicPr>
          <p:cNvPr id="251" name="Google Shape;251;g412bd40dc52_0_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4980"/>
            <a:ext cx="8839202" cy="5418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7" name="Google Shape;25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6400" y="40482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0080"/>
            <a:ext cx="9143640" cy="166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600" y="2466360"/>
            <a:ext cx="9143640" cy="354960"/>
          </a:xfrm>
          <a:prstGeom prst="rect">
            <a:avLst/>
          </a:prstGeom>
          <a:noFill/>
          <a:ln w="284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0" name="Google Shape;260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400" y="3076200"/>
            <a:ext cx="604080" cy="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5"/>
          <p:cNvSpPr/>
          <p:nvPr/>
        </p:nvSpPr>
        <p:spPr>
          <a:xfrm>
            <a:off x="1347119" y="3292560"/>
            <a:ext cx="3576573" cy="367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S5-c	CHECK LIST OPERATORIA 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57120" y="3797640"/>
            <a:ext cx="274320" cy="26676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5"/>
          <p:cNvSpPr/>
          <p:nvPr/>
        </p:nvSpPr>
        <p:spPr>
          <a:xfrm>
            <a:off x="2495160" y="3827880"/>
            <a:ext cx="4000320" cy="30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CHECK LIST PER LA SICUREZZA IN SALA OPERATORIA</a:t>
            </a:r>
            <a:endParaRPr sz="14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67560" y="4145400"/>
            <a:ext cx="274320" cy="26676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5"/>
          <p:cNvSpPr/>
          <p:nvPr/>
        </p:nvSpPr>
        <p:spPr>
          <a:xfrm>
            <a:off x="2492640" y="4175640"/>
            <a:ext cx="5173560" cy="30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PROCEDURA PER LA SICUREZZA DEL PAZIENTE IN SALA OPERATORIA</a:t>
            </a:r>
            <a:endParaRPr sz="14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6" name="Google Shape;266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960" y="2013120"/>
            <a:ext cx="9143640" cy="426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00" y="1686600"/>
            <a:ext cx="9143640" cy="307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6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160" y="1268640"/>
            <a:ext cx="8491320" cy="47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6"/>
          <p:cNvSpPr/>
          <p:nvPr/>
        </p:nvSpPr>
        <p:spPr>
          <a:xfrm>
            <a:off x="2295000" y="501840"/>
            <a:ext cx="4553280" cy="33372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43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PERCORSO STANDARD PIASTRA OPERATORIA P01A</a:t>
            </a:r>
            <a:endParaRPr sz="1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4788000" y="1628640"/>
            <a:ext cx="1295640" cy="3528000"/>
          </a:xfrm>
          <a:prstGeom prst="rect">
            <a:avLst/>
          </a:prstGeom>
          <a:noFill/>
          <a:ln w="38150" cap="flat" cmpd="sng">
            <a:solidFill>
              <a:srgbClr val="EBE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3" name="Google Shape;28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8160" y="2268360"/>
            <a:ext cx="6367680" cy="18889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85" name="Google Shape;285;p17"/>
          <p:cNvSpPr/>
          <p:nvPr/>
        </p:nvSpPr>
        <p:spPr>
          <a:xfrm>
            <a:off x="1405800" y="3132720"/>
            <a:ext cx="1365840" cy="802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7"/>
          <p:cNvSpPr/>
          <p:nvPr/>
        </p:nvSpPr>
        <p:spPr>
          <a:xfrm rot="5400000">
            <a:off x="2132280" y="3623760"/>
            <a:ext cx="982800" cy="802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8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2" name="Google Shape;292;p18"/>
          <p:cNvPicPr preferRelativeResize="0"/>
          <p:nvPr/>
        </p:nvPicPr>
        <p:blipFill rotWithShape="1">
          <a:blip r:embed="rId3">
            <a:alphaModFix/>
          </a:blip>
          <a:srcRect r="1254"/>
          <a:stretch/>
        </p:blipFill>
        <p:spPr>
          <a:xfrm>
            <a:off x="267163" y="2484800"/>
            <a:ext cx="8334375" cy="264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8"/>
          <p:cNvSpPr/>
          <p:nvPr/>
        </p:nvSpPr>
        <p:spPr>
          <a:xfrm>
            <a:off x="1320480" y="2845800"/>
            <a:ext cx="3447360" cy="36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0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S7-a	</a:t>
            </a:r>
            <a:r>
              <a:rPr lang="it-IT" sz="1800" b="1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Monitoraggio post operatorio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1240" y="3327120"/>
            <a:ext cx="274320" cy="26676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8"/>
          <p:cNvSpPr/>
          <p:nvPr/>
        </p:nvSpPr>
        <p:spPr>
          <a:xfrm>
            <a:off x="2418840" y="3357360"/>
            <a:ext cx="1563480" cy="30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strike="noStrike">
                <a:solidFill>
                  <a:srgbClr val="4F6228"/>
                </a:solidFill>
                <a:latin typeface="Calibri"/>
                <a:ea typeface="Calibri"/>
                <a:cs typeface="Calibri"/>
                <a:sym typeface="Calibri"/>
              </a:rPr>
              <a:t>SCORE DI </a:t>
            </a:r>
            <a:r>
              <a:rPr lang="it-IT" sz="1400" b="1" u="sng" strike="noStrike">
                <a:solidFill>
                  <a:srgbClr val="00008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ALDRETE</a:t>
            </a:r>
            <a:endParaRPr sz="14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3800" y="2623320"/>
            <a:ext cx="604080" cy="70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00" y="0"/>
            <a:ext cx="9143639" cy="175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00" y="1757520"/>
            <a:ext cx="9143640" cy="379440"/>
          </a:xfrm>
          <a:prstGeom prst="rect">
            <a:avLst/>
          </a:prstGeom>
          <a:noFill/>
          <a:ln w="284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99" name="Google Shape;299;p18"/>
          <p:cNvSpPr txBox="1"/>
          <p:nvPr/>
        </p:nvSpPr>
        <p:spPr>
          <a:xfrm>
            <a:off x="656333" y="4195100"/>
            <a:ext cx="7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g409b93ab6fe_0_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625" y="3163962"/>
            <a:ext cx="7019925" cy="9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409b93ab6fe_0_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075" y="105850"/>
            <a:ext cx="7357525" cy="128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g409b93ab6fe_0_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5575" y="1386500"/>
            <a:ext cx="705802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409b93ab6fe_0_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5575" y="4241911"/>
            <a:ext cx="7058025" cy="920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409b93ab6fe_0_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35575" y="5277425"/>
            <a:ext cx="7058025" cy="93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g409b93ab6fe_0_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6550" y="536050"/>
            <a:ext cx="7067550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g409b93ab6fe_0_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2250" y="1638825"/>
            <a:ext cx="709612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409b93ab6fe_0_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2250" y="2600850"/>
            <a:ext cx="7096125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409b93ab6fe_0_1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0825" y="3968200"/>
            <a:ext cx="7067550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409b93ab6fe_0_1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02250" y="5231850"/>
            <a:ext cx="706755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g409b93ab6fe_0_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1050" y="721250"/>
            <a:ext cx="70675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g409b93ab6fe_0_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71050" y="1879075"/>
            <a:ext cx="706755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409b93ab6fe_0_1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1050" y="2793475"/>
            <a:ext cx="706755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g409b93ab6fe_0_121"/>
          <p:cNvSpPr txBox="1"/>
          <p:nvPr/>
        </p:nvSpPr>
        <p:spPr>
          <a:xfrm>
            <a:off x="3495150" y="4722800"/>
            <a:ext cx="4849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050">
                <a:solidFill>
                  <a:srgbClr val="0A0D10"/>
                </a:solidFill>
                <a:highlight>
                  <a:srgbClr val="F7F9FB"/>
                </a:highlight>
                <a:latin typeface="Nunito"/>
                <a:ea typeface="Nunito"/>
                <a:cs typeface="Nunito"/>
                <a:sym typeface="Nunito"/>
              </a:rPr>
              <a:t>SIAARTI e </a:t>
            </a:r>
            <a:r>
              <a:rPr lang="it-IT" sz="1050">
                <a:solidFill>
                  <a:srgbClr val="2781BA"/>
                </a:solidFill>
                <a:highlight>
                  <a:srgbClr val="F7F9FB"/>
                </a:highlight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6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SICOB - Società Italiana di Chirurgia dell'Obesità</a:t>
            </a:r>
            <a:r>
              <a:rPr lang="it-IT" sz="1050">
                <a:solidFill>
                  <a:srgbClr val="0A0D10"/>
                </a:solidFill>
                <a:highlight>
                  <a:srgbClr val="F7F9FB"/>
                </a:highlight>
                <a:latin typeface="Nunito"/>
                <a:ea typeface="Nunito"/>
                <a:cs typeface="Nunito"/>
                <a:sym typeface="Nunito"/>
              </a:rPr>
              <a:t> hanno prodotto nel 2021 lo Statement su Enhanced Recovery After Bariatric Surgery (ERABS). </a:t>
            </a:r>
            <a:r>
              <a:rPr lang="it-IT" sz="11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412ba1ee9ea_0_0"/>
          <p:cNvSpPr txBox="1">
            <a:spLocks noGrp="1"/>
          </p:cNvSpPr>
          <p:nvPr>
            <p:ph type="title"/>
          </p:nvPr>
        </p:nvSpPr>
        <p:spPr>
          <a:xfrm>
            <a:off x="457350" y="321655"/>
            <a:ext cx="8229300" cy="41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1" i="1" u="sng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Criticità post operatorie </a:t>
            </a:r>
            <a:endParaRPr sz="3000" b="1" i="1" u="sng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g412ba1ee9ea_0_0"/>
          <p:cNvSpPr txBox="1">
            <a:spLocks noGrp="1"/>
          </p:cNvSpPr>
          <p:nvPr>
            <p:ph type="body" idx="1"/>
          </p:nvPr>
        </p:nvSpPr>
        <p:spPr>
          <a:xfrm>
            <a:off x="263775" y="1143000"/>
            <a:ext cx="2649600" cy="215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it-IT" sz="5086"/>
              <a:t>🫁 Funzione Respiratoria</a:t>
            </a:r>
            <a:endParaRPr sz="5086"/>
          </a:p>
          <a:p>
            <a:pPr marL="457200" lvl="0" indent="-299822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ct val="100000"/>
              <a:buChar char="●"/>
            </a:pPr>
            <a:r>
              <a:rPr lang="it-IT" sz="4486" b="1"/>
              <a:t>Ostruzione delle vie aeree:</a:t>
            </a:r>
            <a:r>
              <a:rPr lang="it-IT" sz="4486"/>
              <a:t> Spesso causata dalla caduta della lingua o da laringospasmo.</a:t>
            </a:r>
            <a:endParaRPr sz="4486"/>
          </a:p>
          <a:p>
            <a:pPr marL="457200" lvl="0" indent="-29982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4486" b="1"/>
              <a:t>Ipossiemia:</a:t>
            </a:r>
            <a:r>
              <a:rPr lang="it-IT" sz="4486"/>
              <a:t> Calo della saturazione di ossigeno (SpO₂ &lt; 90%).</a:t>
            </a:r>
            <a:endParaRPr sz="4486"/>
          </a:p>
          <a:p>
            <a:pPr marL="457200" lvl="0" indent="-29982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4486" b="1"/>
              <a:t>Ipoventilazione:</a:t>
            </a:r>
            <a:r>
              <a:rPr lang="it-IT" sz="4486"/>
              <a:t> Riduzione della frequenza respiratoria dovuta all'effetto residuo degli anestetici.</a:t>
            </a:r>
            <a:endParaRPr sz="4486"/>
          </a:p>
          <a:p>
            <a:pPr marL="457200" lvl="0" indent="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412ba1ee9ea_0_0"/>
          <p:cNvSpPr txBox="1">
            <a:spLocks noGrp="1"/>
          </p:cNvSpPr>
          <p:nvPr>
            <p:ph type="body" idx="2"/>
          </p:nvPr>
        </p:nvSpPr>
        <p:spPr>
          <a:xfrm>
            <a:off x="3239640" y="1143000"/>
            <a:ext cx="2649600" cy="215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it-IT" sz="1800"/>
              <a:t>🫀 Funzione Cardiocircolatoria</a:t>
            </a:r>
            <a:endParaRPr sz="1800"/>
          </a:p>
          <a:p>
            <a:pPr marL="457200" lvl="0" indent="-29337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Ipotensione:</a:t>
            </a:r>
            <a:r>
              <a:rPr lang="it-IT" sz="1200"/>
              <a:t> Legata a ipovolemia, emorragie o farmaci.</a:t>
            </a:r>
            <a:endParaRPr sz="1200"/>
          </a:p>
          <a:p>
            <a:pPr marL="457200" lvl="0" indent="-2933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Ipertensione:</a:t>
            </a:r>
            <a:r>
              <a:rPr lang="it-IT" sz="1200"/>
              <a:t> Spesso causata da dolore, ansia o vescica piena.</a:t>
            </a:r>
            <a:endParaRPr sz="1200"/>
          </a:p>
          <a:p>
            <a:pPr marL="457200" lvl="0" indent="-2933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Aritmie:</a:t>
            </a:r>
            <a:r>
              <a:rPr lang="it-IT" sz="1200"/>
              <a:t> Innescate da squilibri elettrolitici, ipossia o stress chirurgico.</a:t>
            </a:r>
            <a:endParaRPr sz="1200"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412ba1ee9ea_0_0"/>
          <p:cNvSpPr txBox="1">
            <a:spLocks noGrp="1"/>
          </p:cNvSpPr>
          <p:nvPr>
            <p:ph type="body" idx="3"/>
          </p:nvPr>
        </p:nvSpPr>
        <p:spPr>
          <a:xfrm>
            <a:off x="5889255" y="1037475"/>
            <a:ext cx="2649600" cy="215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it-IT" sz="1800"/>
              <a:t>🧠 Stato Neurologico e Dolore</a:t>
            </a:r>
            <a:endParaRPr sz="1800"/>
          </a:p>
          <a:p>
            <a:pPr marL="457200" lvl="0" indent="-287655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Ritardo nel risveglio:</a:t>
            </a:r>
            <a:r>
              <a:rPr lang="it-IT" sz="1200"/>
              <a:t> Mancata ripresa della coscienza nei tempi previsti.</a:t>
            </a:r>
            <a:endParaRPr sz="1200"/>
          </a:p>
          <a:p>
            <a:pPr marL="457200" lvl="0" indent="-2876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Delirium da risveglio:</a:t>
            </a:r>
            <a:r>
              <a:rPr lang="it-IT" sz="1200"/>
              <a:t> Stato di agitazione o confusione (frequente nei pazienti anziani).</a:t>
            </a:r>
            <a:endParaRPr sz="1200"/>
          </a:p>
          <a:p>
            <a:pPr marL="457200" lvl="0" indent="-2876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Dolore acuto:</a:t>
            </a:r>
            <a:r>
              <a:rPr lang="it-IT" sz="1200"/>
              <a:t> Richiede una valutazione immediata tramite scale numeriche</a:t>
            </a:r>
            <a:endParaRPr sz="1200"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g412ba1ee9ea_0_0"/>
          <p:cNvSpPr txBox="1">
            <a:spLocks noGrp="1"/>
          </p:cNvSpPr>
          <p:nvPr>
            <p:ph type="body" idx="4"/>
          </p:nvPr>
        </p:nvSpPr>
        <p:spPr>
          <a:xfrm>
            <a:off x="457200" y="3964320"/>
            <a:ext cx="2649600" cy="215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it-IT" sz="1800"/>
              <a:t>🌡️ Termoregolazione e Metabolismo</a:t>
            </a:r>
            <a:endParaRPr sz="1800"/>
          </a:p>
          <a:p>
            <a:pPr marL="457200" lvl="0" indent="-29337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Ipotermia accidentale:</a:t>
            </a:r>
            <a:r>
              <a:rPr lang="it-IT" sz="1200"/>
              <a:t> Temperatura corporea &lt; 36° C causata dall'ambiente freddo della sala operatoria.</a:t>
            </a:r>
            <a:endParaRPr sz="1200"/>
          </a:p>
          <a:p>
            <a:pPr marL="457200" lvl="0" indent="-2933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Brivido post-operatorio:</a:t>
            </a:r>
            <a:r>
              <a:rPr lang="it-IT" sz="1200"/>
              <a:t> Aumenta il consumo di ossigeno e il lavoro cardiaco.</a:t>
            </a:r>
            <a:endParaRPr sz="1200"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g412ba1ee9ea_0_0"/>
          <p:cNvSpPr txBox="1">
            <a:spLocks noGrp="1"/>
          </p:cNvSpPr>
          <p:nvPr>
            <p:ph type="body" idx="5"/>
          </p:nvPr>
        </p:nvSpPr>
        <p:spPr>
          <a:xfrm>
            <a:off x="3239640" y="3964320"/>
            <a:ext cx="2649600" cy="215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it-IT" sz="1800"/>
              <a:t>🩸 Gestione Chirurgica e Liquidi</a:t>
            </a:r>
            <a:endParaRPr sz="1800"/>
          </a:p>
          <a:p>
            <a:pPr marL="457200" lvl="0" indent="-29337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Emorragie:</a:t>
            </a:r>
            <a:r>
              <a:rPr lang="it-IT" sz="1200"/>
              <a:t> Monitoraggio del sito chirurgico e dei sistemi di drenaggio.</a:t>
            </a:r>
            <a:endParaRPr sz="1200"/>
          </a:p>
          <a:p>
            <a:pPr marL="457200" lvl="0" indent="-2933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Squilibri idroelettrolitici:</a:t>
            </a:r>
            <a:r>
              <a:rPr lang="it-IT" sz="1200"/>
              <a:t> Controllo del bilancio entrate/uscite (diuresi).</a:t>
            </a:r>
            <a:endParaRPr sz="1200"/>
          </a:p>
          <a:p>
            <a:pPr marL="457200" lvl="0" indent="-29337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it-IT" sz="1200" b="1"/>
              <a:t>Nausea e vomito (PONV):</a:t>
            </a:r>
            <a:r>
              <a:rPr lang="it-IT" sz="1200"/>
              <a:t> Altamente invalidanti, aumentano il rischio di aspirazione polmonare.</a:t>
            </a:r>
            <a:endParaRPr sz="1200"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g412ba1ee9ea_0_0"/>
          <p:cNvSpPr txBox="1">
            <a:spLocks noGrp="1"/>
          </p:cNvSpPr>
          <p:nvPr>
            <p:ph type="body" idx="6"/>
          </p:nvPr>
        </p:nvSpPr>
        <p:spPr>
          <a:xfrm>
            <a:off x="6022105" y="3964320"/>
            <a:ext cx="2649600" cy="241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 b="1" i="1">
                <a:solidFill>
                  <a:srgbClr val="741B47"/>
                </a:solidFill>
              </a:rPr>
              <a:t>Curarizzazione residua</a:t>
            </a:r>
            <a:r>
              <a:rPr lang="it-IT" sz="1800">
                <a:solidFill>
                  <a:srgbClr val="741B47"/>
                </a:solidFill>
              </a:rPr>
              <a:t> (PORC - Postoperative Residual Curarization ):</a:t>
            </a:r>
            <a:r>
              <a:rPr lang="it-IT" sz="1200">
                <a:solidFill>
                  <a:srgbClr val="741B47"/>
                </a:solidFill>
              </a:rPr>
              <a:t> I curari liposolubili possono accumularsi nel tessuto adiposo o subire un metabolismo rallentato. È obbligatorio il monitoraggio oggettivo con Train-of-Four (TOF) ratio &gt; 0,9 prima di considerare sicuro il respiro spontaneo. Una curarizzazione residua anche minima causa l'impossibilità di mantenere pervie le vie aeree superiori. </a:t>
            </a:r>
            <a:endParaRPr>
              <a:solidFill>
                <a:srgbClr val="741B4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9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7" name="Google Shape;34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160" y="1268640"/>
            <a:ext cx="8491320" cy="47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9"/>
          <p:cNvSpPr/>
          <p:nvPr/>
        </p:nvSpPr>
        <p:spPr>
          <a:xfrm>
            <a:off x="2295000" y="501840"/>
            <a:ext cx="4553280" cy="33372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43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PERCORSO STANDARD PIASTRA OPERATORIA P01A</a:t>
            </a:r>
            <a:endParaRPr sz="1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5985360" y="1664640"/>
            <a:ext cx="1600200" cy="4068000"/>
          </a:xfrm>
          <a:prstGeom prst="rect">
            <a:avLst/>
          </a:prstGeom>
          <a:noFill/>
          <a:ln w="38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0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7" name="Google Shape;35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160" y="1268640"/>
            <a:ext cx="8491320" cy="476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0"/>
          <p:cNvSpPr/>
          <p:nvPr/>
        </p:nvSpPr>
        <p:spPr>
          <a:xfrm>
            <a:off x="2295000" y="501840"/>
            <a:ext cx="4553280" cy="33372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A43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strike="noStrike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PERCORSO STANDARD PIASTRA OPERATORIA P01A</a:t>
            </a:r>
            <a:endParaRPr sz="16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0"/>
          <p:cNvSpPr/>
          <p:nvPr/>
        </p:nvSpPr>
        <p:spPr>
          <a:xfrm>
            <a:off x="7524360" y="1664640"/>
            <a:ext cx="1288800" cy="4366800"/>
          </a:xfrm>
          <a:prstGeom prst="rect">
            <a:avLst/>
          </a:prstGeom>
          <a:noFill/>
          <a:ln w="381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1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6" name="Google Shape;36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5440" y="404640"/>
            <a:ext cx="5936760" cy="609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8720" y="1917845"/>
            <a:ext cx="4786200" cy="248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g412bd40dc52_0_9"/>
          <p:cNvGrpSpPr/>
          <p:nvPr/>
        </p:nvGrpSpPr>
        <p:grpSpPr>
          <a:xfrm>
            <a:off x="476250" y="381000"/>
            <a:ext cx="8191500" cy="1047900"/>
            <a:chOff x="0" y="0"/>
            <a:chExt cx="8191500" cy="1047900"/>
          </a:xfrm>
        </p:grpSpPr>
        <p:sp>
          <p:nvSpPr>
            <p:cNvPr id="374" name="Google Shape;374;g412bd40dc52_0_9"/>
            <p:cNvSpPr/>
            <p:nvPr/>
          </p:nvSpPr>
          <p:spPr>
            <a:xfrm>
              <a:off x="0" y="0"/>
              <a:ext cx="57300" cy="1047900"/>
            </a:xfrm>
            <a:prstGeom prst="roundRect">
              <a:avLst>
                <a:gd name="adj" fmla="val 50000"/>
              </a:avLst>
            </a:prstGeom>
            <a:solidFill>
              <a:srgbClr val="0D948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g412bd40dc52_0_9"/>
            <p:cNvSpPr txBox="1"/>
            <p:nvPr/>
          </p:nvSpPr>
          <p:spPr>
            <a:xfrm>
              <a:off x="228600" y="0"/>
              <a:ext cx="79629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8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Condividere aiuta a dare il </a:t>
              </a:r>
              <a:r>
                <a:rPr lang="it-IT" sz="1800" b="1">
                  <a:solidFill>
                    <a:srgbClr val="0D9488"/>
                  </a:solidFill>
                  <a:latin typeface="Inter"/>
                  <a:ea typeface="Inter"/>
                  <a:cs typeface="Inter"/>
                  <a:sym typeface="Inter"/>
                </a:rPr>
                <a:t>giusto peso</a:t>
              </a:r>
              <a:r>
                <a:rPr lang="it-IT" sz="18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 e la </a:t>
              </a:r>
              <a:r>
                <a:rPr lang="it-IT" sz="1800" b="1">
                  <a:solidFill>
                    <a:srgbClr val="0D9488"/>
                  </a:solidFill>
                  <a:latin typeface="Inter"/>
                  <a:ea typeface="Inter"/>
                  <a:cs typeface="Inter"/>
                  <a:sym typeface="Inter"/>
                </a:rPr>
                <a:t>giusta misura</a:t>
              </a:r>
              <a:r>
                <a:rPr lang="it-IT" sz="18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 agli eventi critici</a:t>
              </a:r>
              <a:endParaRPr sz="18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it-IT" sz="12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Parlare con persone fidate di ciò che ci ha colpiti (specialmente eventi stressanti o critici) favorisce una rielaborazione più equilibrata e riduce la tendenza a ingigantire il problema.</a:t>
              </a:r>
              <a:endParaRPr sz="12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76" name="Google Shape;376;g412bd40dc52_0_9"/>
          <p:cNvGrpSpPr/>
          <p:nvPr/>
        </p:nvGrpSpPr>
        <p:grpSpPr>
          <a:xfrm>
            <a:off x="476250" y="1809750"/>
            <a:ext cx="3905400" cy="2095500"/>
            <a:chOff x="0" y="0"/>
            <a:chExt cx="3905400" cy="2095500"/>
          </a:xfrm>
        </p:grpSpPr>
        <p:sp>
          <p:nvSpPr>
            <p:cNvPr id="377" name="Google Shape;377;g412bd40dc52_0_9"/>
            <p:cNvSpPr/>
            <p:nvPr/>
          </p:nvSpPr>
          <p:spPr>
            <a:xfrm>
              <a:off x="0" y="0"/>
              <a:ext cx="3905400" cy="2095500"/>
            </a:xfrm>
            <a:prstGeom prst="roundRect">
              <a:avLst>
                <a:gd name="adj" fmla="val 5454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g412bd40dc52_0_9"/>
            <p:cNvSpPr txBox="1"/>
            <p:nvPr/>
          </p:nvSpPr>
          <p:spPr>
            <a:xfrm>
              <a:off x="228600" y="228600"/>
              <a:ext cx="3448200" cy="163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>
                  <a:solidFill>
                    <a:srgbClr val="0D9488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01</a:t>
              </a:r>
              <a:r>
                <a:rPr lang="it-IT" sz="16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Cambia prospettiva</a:t>
              </a:r>
              <a:endParaRPr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it-IT" sz="115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Raccontare l’accaduto a qualcuno permette di vederlo con “gli occhi dell’altro”, ottenendo interpretazioni alternative e ridimensionando la gravità percepita.</a:t>
              </a:r>
              <a:endParaRPr sz="115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79" name="Google Shape;379;g412bd40dc52_0_9"/>
          <p:cNvGrpSpPr/>
          <p:nvPr/>
        </p:nvGrpSpPr>
        <p:grpSpPr>
          <a:xfrm>
            <a:off x="4762500" y="1809750"/>
            <a:ext cx="3905400" cy="2095500"/>
            <a:chOff x="0" y="0"/>
            <a:chExt cx="3905400" cy="2095500"/>
          </a:xfrm>
        </p:grpSpPr>
        <p:sp>
          <p:nvSpPr>
            <p:cNvPr id="380" name="Google Shape;380;g412bd40dc52_0_9"/>
            <p:cNvSpPr/>
            <p:nvPr/>
          </p:nvSpPr>
          <p:spPr>
            <a:xfrm>
              <a:off x="0" y="0"/>
              <a:ext cx="3905400" cy="2095500"/>
            </a:xfrm>
            <a:prstGeom prst="roundRect">
              <a:avLst>
                <a:gd name="adj" fmla="val 5454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g412bd40dc52_0_9"/>
            <p:cNvSpPr txBox="1"/>
            <p:nvPr/>
          </p:nvSpPr>
          <p:spPr>
            <a:xfrm>
              <a:off x="228600" y="228600"/>
              <a:ext cx="3448200" cy="163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>
                  <a:solidFill>
                    <a:srgbClr val="0D9488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02</a:t>
              </a:r>
              <a:r>
                <a:rPr lang="it-IT" sz="16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Regola le emozioni</a:t>
              </a:r>
              <a:endParaRPr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it-IT" sz="115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La condivisione sociale, quando avviene in un contesto empatico e di ascolto, aiuta a regolare emozioni intense (rabbia, vergogna, paura) e a dare un nome a ciò che si prova, riducendo il senso di isolamento.</a:t>
              </a:r>
              <a:endParaRPr sz="115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82" name="Google Shape;382;g412bd40dc52_0_9"/>
          <p:cNvGrpSpPr/>
          <p:nvPr/>
        </p:nvGrpSpPr>
        <p:grpSpPr>
          <a:xfrm>
            <a:off x="476250" y="4191000"/>
            <a:ext cx="3905400" cy="2095500"/>
            <a:chOff x="0" y="0"/>
            <a:chExt cx="3905400" cy="2095500"/>
          </a:xfrm>
        </p:grpSpPr>
        <p:sp>
          <p:nvSpPr>
            <p:cNvPr id="383" name="Google Shape;383;g412bd40dc52_0_9"/>
            <p:cNvSpPr/>
            <p:nvPr/>
          </p:nvSpPr>
          <p:spPr>
            <a:xfrm>
              <a:off x="0" y="0"/>
              <a:ext cx="3905400" cy="2095500"/>
            </a:xfrm>
            <a:prstGeom prst="roundRect">
              <a:avLst>
                <a:gd name="adj" fmla="val 5454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g412bd40dc52_0_9"/>
            <p:cNvSpPr txBox="1"/>
            <p:nvPr/>
          </p:nvSpPr>
          <p:spPr>
            <a:xfrm>
              <a:off x="228600" y="228600"/>
              <a:ext cx="3448200" cy="163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>
                  <a:solidFill>
                    <a:srgbClr val="0D9488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03</a:t>
              </a:r>
              <a:r>
                <a:rPr lang="it-IT" sz="16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Evita la ruminazione</a:t>
              </a:r>
              <a:endParaRPr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it-IT" sz="115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Tenere tutto dentro tende a far rimuginare; verbalizzare interrompe il ciclo di pensieri ripetitivi e sposta l’attenzione verso soluzioni o significati più utili.</a:t>
              </a:r>
              <a:endParaRPr sz="115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85" name="Google Shape;385;g412bd40dc52_0_9"/>
          <p:cNvGrpSpPr/>
          <p:nvPr/>
        </p:nvGrpSpPr>
        <p:grpSpPr>
          <a:xfrm>
            <a:off x="4762500" y="4191000"/>
            <a:ext cx="3905400" cy="2095500"/>
            <a:chOff x="0" y="0"/>
            <a:chExt cx="3905400" cy="2095500"/>
          </a:xfrm>
        </p:grpSpPr>
        <p:sp>
          <p:nvSpPr>
            <p:cNvPr id="386" name="Google Shape;386;g412bd40dc52_0_9"/>
            <p:cNvSpPr/>
            <p:nvPr/>
          </p:nvSpPr>
          <p:spPr>
            <a:xfrm>
              <a:off x="0" y="0"/>
              <a:ext cx="3905400" cy="2095500"/>
            </a:xfrm>
            <a:prstGeom prst="roundRect">
              <a:avLst>
                <a:gd name="adj" fmla="val 5454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g412bd40dc52_0_9"/>
            <p:cNvSpPr txBox="1"/>
            <p:nvPr/>
          </p:nvSpPr>
          <p:spPr>
            <a:xfrm>
              <a:off x="228600" y="228600"/>
              <a:ext cx="3448200" cy="163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1400" b="0">
                  <a:solidFill>
                    <a:srgbClr val="0D9488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04</a:t>
              </a:r>
              <a:r>
                <a:rPr lang="it-IT" sz="16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Supporto tra pari</a:t>
              </a:r>
              <a:endParaRPr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it-IT" sz="115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In contesti ad alta pressione (come la sala operatoria ), il </a:t>
              </a:r>
              <a:r>
                <a:rPr lang="it-IT" sz="1150" b="0" i="1">
                  <a:solidFill>
                    <a:srgbClr val="475569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peer support</a:t>
              </a:r>
              <a:r>
                <a:rPr lang="it-IT" sz="115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 tra colleghi è considerato un fattore protettivo contro lo stress acuto legato a eventi critici.</a:t>
              </a:r>
              <a:endParaRPr sz="115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412ba25d6f8_0_7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g412ba25d6f8_0_72"/>
          <p:cNvSpPr txBox="1"/>
          <p:nvPr/>
        </p:nvSpPr>
        <p:spPr>
          <a:xfrm>
            <a:off x="571500" y="476250"/>
            <a:ext cx="80010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400" b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L'Eccellenza del Team Infermieristico</a:t>
            </a:r>
            <a:endParaRPr sz="3400" b="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rgbClr val="2A438E"/>
                </a:solidFill>
                <a:latin typeface="Calibri"/>
                <a:ea typeface="Calibri"/>
                <a:cs typeface="Calibri"/>
                <a:sym typeface="Calibri"/>
              </a:rPr>
              <a:t>I pilastri per fare la differenza nell'assistenza clinica</a:t>
            </a:r>
            <a:endParaRPr sz="1800" b="1">
              <a:solidFill>
                <a:srgbClr val="2A438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8" name="Google Shape;398;g412ba25d6f8_0_72"/>
          <p:cNvGrpSpPr/>
          <p:nvPr/>
        </p:nvGrpSpPr>
        <p:grpSpPr>
          <a:xfrm>
            <a:off x="571500" y="1809750"/>
            <a:ext cx="2476500" cy="4286400"/>
            <a:chOff x="571500" y="1809750"/>
            <a:chExt cx="2476500" cy="4286400"/>
          </a:xfrm>
        </p:grpSpPr>
        <p:sp>
          <p:nvSpPr>
            <p:cNvPr id="399" name="Google Shape;399;g412ba25d6f8_0_72"/>
            <p:cNvSpPr/>
            <p:nvPr/>
          </p:nvSpPr>
          <p:spPr>
            <a:xfrm>
              <a:off x="571500" y="1809750"/>
              <a:ext cx="2476500" cy="4286400"/>
            </a:xfrm>
            <a:prstGeom prst="roundRect">
              <a:avLst>
                <a:gd name="adj" fmla="val 6153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g412ba25d6f8_0_72"/>
            <p:cNvSpPr txBox="1"/>
            <p:nvPr/>
          </p:nvSpPr>
          <p:spPr>
            <a:xfrm>
              <a:off x="809625" y="2047875"/>
              <a:ext cx="2000100" cy="3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4400">
                  <a:solidFill>
                    <a:srgbClr val="2A438E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school</a:t>
              </a:r>
              <a:endParaRPr sz="4400">
                <a:solidFill>
                  <a:srgbClr val="2A438E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it-IT" sz="2200" b="0">
                  <a:solidFill>
                    <a:srgbClr val="1E293B"/>
                  </a:solidFill>
                  <a:latin typeface="Calibri"/>
                  <a:ea typeface="Calibri"/>
                  <a:cs typeface="Calibri"/>
                  <a:sym typeface="Calibri"/>
                </a:rPr>
                <a:t>Formazione</a:t>
              </a:r>
              <a:br>
                <a:rPr lang="it-IT" sz="2200" b="0">
                  <a:solidFill>
                    <a:srgbClr val="1E293B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it-IT" sz="2200" b="0">
                  <a:solidFill>
                    <a:srgbClr val="1E293B"/>
                  </a:solidFill>
                  <a:latin typeface="Calibri"/>
                  <a:ea typeface="Calibri"/>
                  <a:cs typeface="Calibri"/>
                  <a:sym typeface="Calibri"/>
                </a:rPr>
                <a:t>di Base</a:t>
              </a:r>
              <a:endParaRPr sz="2200" b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it-IT" sz="14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Rappresenta il </a:t>
              </a:r>
              <a:r>
                <a:rPr lang="it-IT" sz="1400" b="1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punto di partenza fondamentale</a:t>
              </a:r>
              <a:r>
                <a:rPr lang="it-IT" sz="14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 e imprescindibile. Fornisce le competenze teorico-pratiche e i requisiti abilitanti necessari per l'accesso alla professione.</a:t>
              </a:r>
              <a:endParaRPr sz="1400" b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1" name="Google Shape;401;g412ba25d6f8_0_72"/>
          <p:cNvGrpSpPr/>
          <p:nvPr/>
        </p:nvGrpSpPr>
        <p:grpSpPr>
          <a:xfrm>
            <a:off x="3333750" y="1809750"/>
            <a:ext cx="2476500" cy="4286400"/>
            <a:chOff x="3333750" y="1809750"/>
            <a:chExt cx="2476500" cy="4286400"/>
          </a:xfrm>
        </p:grpSpPr>
        <p:sp>
          <p:nvSpPr>
            <p:cNvPr id="402" name="Google Shape;402;g412ba25d6f8_0_72"/>
            <p:cNvSpPr/>
            <p:nvPr/>
          </p:nvSpPr>
          <p:spPr>
            <a:xfrm>
              <a:off x="3333750" y="1809750"/>
              <a:ext cx="2476500" cy="4286400"/>
            </a:xfrm>
            <a:prstGeom prst="roundRect">
              <a:avLst>
                <a:gd name="adj" fmla="val 6153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g412ba25d6f8_0_72"/>
            <p:cNvSpPr txBox="1"/>
            <p:nvPr/>
          </p:nvSpPr>
          <p:spPr>
            <a:xfrm>
              <a:off x="3571875" y="2047875"/>
              <a:ext cx="2000100" cy="3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4400">
                  <a:solidFill>
                    <a:srgbClr val="2A438E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groups</a:t>
              </a:r>
              <a:endParaRPr sz="4400">
                <a:solidFill>
                  <a:srgbClr val="2A438E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it-IT" sz="2200" b="0">
                  <a:solidFill>
                    <a:srgbClr val="1E293B"/>
                  </a:solidFill>
                  <a:latin typeface="Calibri"/>
                  <a:ea typeface="Calibri"/>
                  <a:cs typeface="Calibri"/>
                  <a:sym typeface="Calibri"/>
                </a:rPr>
                <a:t>Clima</a:t>
              </a:r>
              <a:br>
                <a:rPr lang="it-IT" sz="2200" b="0">
                  <a:solidFill>
                    <a:srgbClr val="1E293B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it-IT" sz="2200" b="0">
                  <a:solidFill>
                    <a:srgbClr val="1E293B"/>
                  </a:solidFill>
                  <a:latin typeface="Calibri"/>
                  <a:ea typeface="Calibri"/>
                  <a:cs typeface="Calibri"/>
                  <a:sym typeface="Calibri"/>
                </a:rPr>
                <a:t>Organizzativo</a:t>
              </a:r>
              <a:endParaRPr sz="2200" b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it-IT" sz="14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Un ambiente di lavoro positivo, basato su </a:t>
              </a:r>
              <a:r>
                <a:rPr lang="it-IT" sz="1400" b="1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collaborazione, fiducia e sinergia</a:t>
              </a:r>
              <a:r>
                <a:rPr lang="it-IT" sz="14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, favorisce il benessere del professionista e riduce drasticamente l'errore clinico.</a:t>
              </a:r>
              <a:endParaRPr sz="1400" b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4" name="Google Shape;404;g412ba25d6f8_0_72"/>
          <p:cNvGrpSpPr/>
          <p:nvPr/>
        </p:nvGrpSpPr>
        <p:grpSpPr>
          <a:xfrm>
            <a:off x="6096000" y="1809750"/>
            <a:ext cx="2476500" cy="4286400"/>
            <a:chOff x="6096000" y="1809750"/>
            <a:chExt cx="2476500" cy="4286400"/>
          </a:xfrm>
        </p:grpSpPr>
        <p:sp>
          <p:nvSpPr>
            <p:cNvPr id="405" name="Google Shape;405;g412ba25d6f8_0_72"/>
            <p:cNvSpPr/>
            <p:nvPr/>
          </p:nvSpPr>
          <p:spPr>
            <a:xfrm>
              <a:off x="6096000" y="1809750"/>
              <a:ext cx="2476500" cy="4286400"/>
            </a:xfrm>
            <a:prstGeom prst="roundRect">
              <a:avLst>
                <a:gd name="adj" fmla="val 6153"/>
              </a:avLst>
            </a:prstGeom>
            <a:solidFill>
              <a:srgbClr val="2A438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g412ba25d6f8_0_72"/>
            <p:cNvSpPr txBox="1"/>
            <p:nvPr/>
          </p:nvSpPr>
          <p:spPr>
            <a:xfrm>
              <a:off x="6334125" y="2047875"/>
              <a:ext cx="1990800" cy="381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-IT" sz="4400">
                  <a:solidFill>
                    <a:srgbClr val="B6DDE7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update</a:t>
              </a:r>
              <a:endParaRPr sz="4400">
                <a:solidFill>
                  <a:srgbClr val="B6DDE7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it-IT" sz="22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Formazione</a:t>
              </a:r>
              <a:br>
                <a:rPr lang="it-IT" sz="22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it-IT" sz="22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Continua</a:t>
              </a:r>
              <a:endParaRPr sz="22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it-IT" sz="1450" b="0">
                  <a:solidFill>
                    <a:srgbClr val="F1F5F9"/>
                  </a:solidFill>
                  <a:latin typeface="Calibri"/>
                  <a:ea typeface="Calibri"/>
                  <a:cs typeface="Calibri"/>
                  <a:sym typeface="Calibri"/>
                </a:rPr>
                <a:t>Un percorso </a:t>
              </a:r>
              <a:r>
                <a:rPr lang="it-IT" sz="14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strutturato e non occasionale</a:t>
              </a:r>
              <a:r>
                <a:rPr lang="it-IT" sz="1450" b="0">
                  <a:solidFill>
                    <a:srgbClr val="F1F5F9"/>
                  </a:solidFill>
                  <a:latin typeface="Calibri"/>
                  <a:ea typeface="Calibri"/>
                  <a:cs typeface="Calibri"/>
                  <a:sym typeface="Calibri"/>
                </a:rPr>
                <a:t> fa la vera differenza. Garantisce il costante aggiornamento delle competenze e l'allineamento alle migliori evidenze scientifiche.</a:t>
              </a:r>
              <a:endParaRPr sz="1450" b="0">
                <a:solidFill>
                  <a:srgbClr val="F1F5F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2"/>
          <p:cNvSpPr/>
          <p:nvPr/>
        </p:nvSpPr>
        <p:spPr>
          <a:xfrm>
            <a:off x="457385" y="397435"/>
            <a:ext cx="82293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0" i="1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 LA SPERANZA DI NON AVERVI ANNOIATO...</a:t>
            </a:r>
            <a:endParaRPr sz="3200" b="0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g409b952530e_9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9007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g409b952530e_9_18"/>
          <p:cNvSpPr txBox="1"/>
          <p:nvPr/>
        </p:nvSpPr>
        <p:spPr>
          <a:xfrm>
            <a:off x="6046950" y="2621075"/>
            <a:ext cx="20793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500">
                <a:solidFill>
                  <a:schemeClr val="accent1"/>
                </a:solidFill>
              </a:rPr>
              <a:t>Grazie </a:t>
            </a:r>
            <a:endParaRPr sz="350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738</Words>
  <Application>Microsoft Office PowerPoint</Application>
  <PresentationFormat>Presentazione su schermo (4:3)</PresentationFormat>
  <Paragraphs>112</Paragraphs>
  <Slides>35</Slides>
  <Notes>35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44" baseType="lpstr">
      <vt:lpstr>Calibri</vt:lpstr>
      <vt:lpstr>Times New Roman</vt:lpstr>
      <vt:lpstr>Inter</vt:lpstr>
      <vt:lpstr>Inter SemiBold</vt:lpstr>
      <vt:lpstr>Nunito</vt:lpstr>
      <vt:lpstr>Inter ExtraBold</vt:lpstr>
      <vt:lpstr>Arial</vt:lpstr>
      <vt:lpstr>Material Icons</vt:lpstr>
      <vt:lpstr>Office Theme</vt:lpstr>
      <vt:lpstr>Presentazione standard di PowerPoint</vt:lpstr>
      <vt:lpstr>Presentazione standard di PowerPoint</vt:lpstr>
      <vt:lpstr>Il paziente bariatrico oggi</vt:lpstr>
      <vt:lpstr>Il paziente bariatrico oggi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Criticità post operatorie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Pascale Camporese</dc:creator>
  <cp:lastModifiedBy>Francesca</cp:lastModifiedBy>
  <cp:revision>1</cp:revision>
  <dcterms:created xsi:type="dcterms:W3CDTF">2019-08-08T12:10:51Z</dcterms:created>
  <dcterms:modified xsi:type="dcterms:W3CDTF">2026-09-09T14:50:59Z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.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6</vt:i4>
  </property>
  <property fmtid="{D5CDD505-2E9C-101B-9397-08002B2CF9AE}" pid="9" name="PresentationFormat">
    <vt:lpwstr>Presentazione su schermo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31</vt:i4>
  </property>
</Properties>
</file>